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28" autoAdjust="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3277A-A33D-4D5C-BC77-DD68D2A698DE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BF508-5020-4D46-862A-64F043CB4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3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F508-5020-4D46-862A-64F043CB4C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0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2D005-4D9F-464A-9A76-8CB6B910FCB5}" type="datetimeFigureOut">
              <a:rPr lang="ar-IQ" smtClean="0"/>
              <a:t>13/11/1439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74A8A-AFFE-4117-9E33-FFC92711DD78}" type="slidenum">
              <a:rPr lang="ar-IQ" smtClean="0"/>
              <a:t>‹#›</a:t>
            </a:fld>
            <a:endParaRPr lang="ar-IQ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2D005-4D9F-464A-9A76-8CB6B910FCB5}" type="datetimeFigureOut">
              <a:rPr lang="ar-IQ" smtClean="0"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74A8A-AFFE-4117-9E33-FFC92711DD7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2D005-4D9F-464A-9A76-8CB6B910FCB5}" type="datetimeFigureOut">
              <a:rPr lang="ar-IQ" smtClean="0"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74A8A-AFFE-4117-9E33-FFC92711DD7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2D005-4D9F-464A-9A76-8CB6B910FCB5}" type="datetimeFigureOut">
              <a:rPr lang="ar-IQ" smtClean="0"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74A8A-AFFE-4117-9E33-FFC92711DD7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2D005-4D9F-464A-9A76-8CB6B910FCB5}" type="datetimeFigureOut">
              <a:rPr lang="ar-IQ" smtClean="0"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74A8A-AFFE-4117-9E33-FFC92711DD78}" type="slidenum">
              <a:rPr lang="ar-IQ" smtClean="0"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2D005-4D9F-464A-9A76-8CB6B910FCB5}" type="datetimeFigureOut">
              <a:rPr lang="ar-IQ" smtClean="0"/>
              <a:t>13/11/1439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74A8A-AFFE-4117-9E33-FFC92711DD7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2D005-4D9F-464A-9A76-8CB6B910FCB5}" type="datetimeFigureOut">
              <a:rPr lang="ar-IQ" smtClean="0"/>
              <a:t>13/11/1439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74A8A-AFFE-4117-9E33-FFC92711DD78}" type="slidenum">
              <a:rPr lang="ar-IQ" smtClean="0"/>
              <a:t>‹#›</a:t>
            </a:fld>
            <a:endParaRPr lang="ar-IQ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2D005-4D9F-464A-9A76-8CB6B910FCB5}" type="datetimeFigureOut">
              <a:rPr lang="ar-IQ" smtClean="0"/>
              <a:t>13/11/1439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74A8A-AFFE-4117-9E33-FFC92711DD7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2D005-4D9F-464A-9A76-8CB6B910FCB5}" type="datetimeFigureOut">
              <a:rPr lang="ar-IQ" smtClean="0"/>
              <a:t>13/11/1439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74A8A-AFFE-4117-9E33-FFC92711DD7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2D005-4D9F-464A-9A76-8CB6B910FCB5}" type="datetimeFigureOut">
              <a:rPr lang="ar-IQ" smtClean="0"/>
              <a:t>13/11/1439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74A8A-AFFE-4117-9E33-FFC92711DD7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DF2D005-4D9F-464A-9A76-8CB6B910FCB5}" type="datetimeFigureOut">
              <a:rPr lang="ar-IQ" smtClean="0"/>
              <a:t>13/11/1439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1274A8A-AFFE-4117-9E33-FFC92711DD7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F2D005-4D9F-464A-9A76-8CB6B910FCB5}" type="datetimeFigureOut">
              <a:rPr lang="ar-IQ" smtClean="0"/>
              <a:t>13/11/1439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1274A8A-AFFE-4117-9E33-FFC92711DD78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6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68760"/>
            <a:ext cx="7772400" cy="4303380"/>
          </a:xfrm>
        </p:spPr>
        <p:txBody>
          <a:bodyPr/>
          <a:lstStyle/>
          <a:p>
            <a:pPr algn="ctr"/>
            <a:r>
              <a:rPr lang="en-GB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 Biology </a:t>
            </a:r>
            <a:r>
              <a:rPr lang="en-GB" sz="4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Lec</a:t>
            </a:r>
            <a:r>
              <a:rPr lang="en-GB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(13 )</a:t>
            </a:r>
            <a:r>
              <a:rPr lang="en-GB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7200" b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 signalling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00FF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14290"/>
            <a:ext cx="9036496" cy="2566638"/>
          </a:xfrm>
        </p:spPr>
        <p:txBody>
          <a:bodyPr/>
          <a:lstStyle/>
          <a:p>
            <a:pPr marL="411480" lvl="0" indent="-342900" rtl="0">
              <a:spcBef>
                <a:spcPts val="700"/>
              </a:spcBef>
            </a:pPr>
            <a:r>
              <a:rPr lang="en-GB" sz="26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shown here</a:t>
            </a:r>
            <a:r>
              <a:rPr lang="en-GB" sz="2600" spc="0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 individual cell requires multiple signals to survive (</a:t>
            </a:r>
            <a:r>
              <a:rPr lang="en-GB" sz="2600" b="1" spc="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arrows</a:t>
            </a:r>
            <a:r>
              <a:rPr lang="en-GB" sz="2600" spc="0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and additional signals to divide (</a:t>
            </a:r>
            <a:r>
              <a:rPr lang="en-GB" sz="2600" b="1" spc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arrow</a:t>
            </a:r>
            <a:r>
              <a:rPr lang="en-GB" sz="2600" spc="0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or differentiate (</a:t>
            </a:r>
            <a:r>
              <a:rPr lang="en-GB" sz="2600" b="1" spc="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green arrows</a:t>
            </a:r>
            <a:r>
              <a:rPr lang="en-GB" sz="2600" spc="0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 If deprived of appropriate survival signals, a cell will undergo a form of cell suicide known as programmed cell death, or apoptosis. </a:t>
            </a:r>
            <a:r>
              <a:rPr lang="en-US" sz="2600" spc="0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600" spc="0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ar-IQ" sz="2800" spc="0" dirty="0">
                <a:solidFill>
                  <a:prstClr val="white"/>
                </a:solidFill>
                <a:latin typeface="Corbel"/>
                <a:ea typeface="+mn-ea"/>
              </a:rPr>
              <a:t/>
            </a:r>
            <a:br>
              <a:rPr lang="ar-IQ" sz="2800" spc="0" dirty="0">
                <a:solidFill>
                  <a:prstClr val="white"/>
                </a:solidFill>
                <a:latin typeface="Corbel"/>
                <a:ea typeface="+mn-ea"/>
              </a:rPr>
            </a:br>
            <a:endParaRPr lang="ar-IQ" dirty="0"/>
          </a:p>
        </p:txBody>
      </p:sp>
      <p:pic>
        <p:nvPicPr>
          <p:cNvPr id="3" name="Picture 2" descr="figure 15-0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8" b="4031"/>
          <a:stretch/>
        </p:blipFill>
        <p:spPr bwMode="auto">
          <a:xfrm>
            <a:off x="3131840" y="2564904"/>
            <a:ext cx="342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4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16632"/>
            <a:ext cx="8572560" cy="64807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 signalling</a:t>
            </a:r>
            <a:endParaRPr lang="ar-IQ" sz="3200" b="1" dirty="0">
              <a:solidFill>
                <a:schemeClr val="accent6">
                  <a:lumMod val="40000"/>
                  <a:lumOff val="6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501122" cy="5929330"/>
          </a:xfrm>
        </p:spPr>
        <p:txBody>
          <a:bodyPr>
            <a:noAutofit/>
          </a:bodyPr>
          <a:lstStyle/>
          <a:p>
            <a:pPr algn="just" rtl="0"/>
            <a:r>
              <a:rPr lang="en-GB" sz="3200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cells, from prokaryotes through plants and animals, </a:t>
            </a:r>
            <a:r>
              <a:rPr lang="en-GB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sense</a:t>
            </a:r>
            <a:r>
              <a:rPr lang="en-GB" sz="3200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GB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react</a:t>
            </a:r>
            <a:r>
              <a:rPr lang="en-GB" sz="3200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stimuli in their environments that allow them to </a:t>
            </a:r>
            <a:r>
              <a:rPr lang="en-GB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survive</a:t>
            </a:r>
            <a:r>
              <a:rPr lang="en-GB" sz="3200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adapt</a:t>
            </a:r>
            <a:r>
              <a:rPr lang="en-GB" sz="3200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</a:t>
            </a:r>
            <a:r>
              <a:rPr lang="en-GB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</a:t>
            </a:r>
            <a:r>
              <a:rPr lang="en-GB" sz="3200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ways appropriate to the needs of the organism.</a:t>
            </a:r>
            <a:endParaRPr lang="en-US" sz="3200" dirty="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rtl="0" fontAlgn="base"/>
            <a:r>
              <a:rPr lang="en-US" sz="3200" b="1" i="1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Signalling</a:t>
            </a:r>
            <a:r>
              <a:rPr lang="en-GB" sz="32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</a:t>
            </a:r>
            <a:r>
              <a:rPr lang="en-GB" sz="3200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Cell-cell communication via signals.</a:t>
            </a:r>
            <a:endParaRPr lang="en-US" sz="3200" dirty="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rtl="0"/>
            <a:r>
              <a:rPr lang="en-GB" sz="3200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There are two types of signalling:</a:t>
            </a:r>
            <a:endParaRPr lang="en-US" sz="3200" dirty="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rtl="0">
              <a:buNone/>
            </a:pPr>
            <a:r>
              <a:rPr lang="en-GB" sz="32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</a:t>
            </a:r>
            <a:r>
              <a:rPr lang="en-GB" sz="3200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Extracellular signalling.</a:t>
            </a: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rtl="0">
              <a:buNone/>
            </a:pPr>
            <a:r>
              <a:rPr lang="en-GB" sz="32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</a:t>
            </a:r>
            <a:r>
              <a:rPr lang="en-GB" sz="3200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Intracellular signalling.</a:t>
            </a: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rtl="0"/>
            <a:endParaRPr lang="ar-IQ" sz="3200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00FF"/>
            </a:gs>
            <a:gs pos="65000">
              <a:srgbClr val="0000FF"/>
            </a:gs>
            <a:gs pos="100000">
              <a:schemeClr val="tx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16632"/>
            <a:ext cx="8572560" cy="72008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 signalling</a:t>
            </a:r>
            <a:endParaRPr lang="ar-IQ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893652" cy="6165304"/>
          </a:xfrm>
        </p:spPr>
        <p:txBody>
          <a:bodyPr>
            <a:normAutofit fontScale="77500" lnSpcReduction="20000"/>
          </a:bodyPr>
          <a:lstStyle/>
          <a:p>
            <a:pPr algn="just" rtl="0"/>
            <a:r>
              <a:rPr lang="en-GB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Extracellular signalling: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rtl="0" fontAlgn="base">
              <a:lnSpc>
                <a:spcPct val="120000"/>
              </a:lnSpc>
            </a:pPr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DecoType Naskh" panose="02010400000000000000" pitchFamily="2" charset="-78"/>
              </a:rPr>
              <a:t>The binding of extracellular signal molecules to either cell-surface receptors or intracellular receptors. </a:t>
            </a:r>
            <a:endParaRPr lang="en-US" dirty="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DecoType Naskh" panose="02010400000000000000" pitchFamily="2" charset="-78"/>
            </a:endParaRPr>
          </a:p>
          <a:p>
            <a:pPr algn="just" rtl="0" fontAlgn="base">
              <a:lnSpc>
                <a:spcPct val="120000"/>
              </a:lnSpc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DecoType Naskh" panose="02010400000000000000" pitchFamily="2" charset="-78"/>
              </a:rPr>
              <a:t>Most signal molecules are hydrophilic</a:t>
            </a:r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DecoType Naskh" panose="02010400000000000000" pitchFamily="2" charset="-78"/>
              </a:rPr>
              <a:t> and are therefore unable to cross the plasma membrane directly; instead, they bind to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DecoType Naskh" panose="02010400000000000000" pitchFamily="2" charset="-78"/>
              </a:rPr>
              <a:t>cell-surface receptors</a:t>
            </a:r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DecoType Naskh" panose="02010400000000000000" pitchFamily="2" charset="-78"/>
              </a:rPr>
              <a:t>, which in turn generate one or more signals inside the target cell. </a:t>
            </a:r>
            <a:endParaRPr lang="en-US" dirty="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DecoType Naskh" panose="02010400000000000000" pitchFamily="2" charset="-78"/>
            </a:endParaRPr>
          </a:p>
          <a:p>
            <a:pPr algn="just" rtl="0" fontAlgn="base">
              <a:lnSpc>
                <a:spcPct val="120000"/>
              </a:lnSpc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DecoType Naskh" panose="02010400000000000000" pitchFamily="2" charset="-78"/>
              </a:rPr>
              <a:t>Some small signal molecules</a:t>
            </a:r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DecoType Naskh" panose="02010400000000000000" pitchFamily="2" charset="-78"/>
              </a:rPr>
              <a:t>, by contrast, diffuse across the plasma membrane and bind to receptors inside the target cell either in the cytosol or in the nucleus. Many of these small signal molecules are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DecoType Naskh" panose="02010400000000000000" pitchFamily="2" charset="-78"/>
              </a:rPr>
              <a:t>hydrophobic</a:t>
            </a:r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DecoType Naskh" panose="02010400000000000000" pitchFamily="2" charset="-78"/>
              </a:rPr>
              <a:t> and nearly insoluble in aqueous solutions; they are therefore transported in the bloodstream and other extracellular fluids after binding to carrier proteins, from which they dissociate before entering the target cell. </a:t>
            </a:r>
            <a:endParaRPr lang="en-US" dirty="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DecoType Naskh" panose="02010400000000000000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78581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 signaling</a:t>
            </a:r>
            <a:endParaRPr lang="ar-IQ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Content Placeholder 4" descr="E:\Art of MBoC5\JPEGs\Chapter 15\figure 15-03a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" b="3988"/>
          <a:stretch/>
        </p:blipFill>
        <p:spPr bwMode="auto">
          <a:xfrm>
            <a:off x="285720" y="1857364"/>
            <a:ext cx="4143404" cy="3571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 descr="E:\Art of MBoC5\JPEGs\Chapter 15\figure 15-03b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" b="3897"/>
          <a:stretch/>
        </p:blipFill>
        <p:spPr bwMode="auto">
          <a:xfrm>
            <a:off x="4572000" y="1857364"/>
            <a:ext cx="4286280" cy="3571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7030A0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501122" cy="64807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 signaling</a:t>
            </a:r>
            <a:endParaRPr lang="ar-IQ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643998" cy="5643602"/>
          </a:xfrm>
        </p:spPr>
        <p:txBody>
          <a:bodyPr/>
          <a:lstStyle/>
          <a:p>
            <a:pPr algn="just" rtl="0" fontAlgn="base"/>
            <a:r>
              <a:rPr lang="en-GB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Intercellular signalling: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8580" indent="0" algn="just" rtl="0" fontAlgn="base">
              <a:buNone/>
            </a:pPr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Forms of intercellular signalling: </a:t>
            </a:r>
            <a:endParaRPr lang="en-US" dirty="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8580" indent="0" algn="just" rtl="0" fontAlgn="base">
              <a:buNone/>
            </a:pP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(A)</a:t>
            </a:r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Contact-dependent signalling </a:t>
            </a:r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requires cells to be in direct membrane-membrane contact.</a:t>
            </a:r>
            <a:endParaRPr lang="en-US" dirty="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8580" indent="0">
              <a:buNone/>
            </a:pPr>
            <a:endParaRPr lang="ar-IQ" dirty="0"/>
          </a:p>
        </p:txBody>
      </p:sp>
      <p:pic>
        <p:nvPicPr>
          <p:cNvPr id="4" name="Picture 3" descr="figure 15-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58" b="51154"/>
          <a:stretch/>
        </p:blipFill>
        <p:spPr bwMode="auto">
          <a:xfrm>
            <a:off x="2879157" y="3284984"/>
            <a:ext cx="3600000" cy="32400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7030A0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16632"/>
            <a:ext cx="8643998" cy="60012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 signalling</a:t>
            </a:r>
            <a:endParaRPr lang="ar-IQ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08720"/>
            <a:ext cx="8501122" cy="5446840"/>
          </a:xfrm>
        </p:spPr>
        <p:txBody>
          <a:bodyPr/>
          <a:lstStyle/>
          <a:p>
            <a:pPr marL="68580" indent="0" algn="just" rtl="0">
              <a:lnSpc>
                <a:spcPct val="150000"/>
              </a:lnSpc>
              <a:buNone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(B)</a:t>
            </a:r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Paracrine</a:t>
            </a:r>
            <a:r>
              <a:rPr lang="en-GB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signalling </a:t>
            </a:r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depends on signals that are released into the extracellular space and act locally on neighbouring cells. </a:t>
            </a:r>
            <a:endParaRPr lang="en-US" dirty="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8580" indent="0">
              <a:buNone/>
            </a:pPr>
            <a:endParaRPr lang="ar-IQ" dirty="0"/>
          </a:p>
        </p:txBody>
      </p:sp>
      <p:pic>
        <p:nvPicPr>
          <p:cNvPr id="4" name="Picture 3" descr="figure 15-0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64" t="-758" r="-1879" b="51153"/>
          <a:stretch/>
        </p:blipFill>
        <p:spPr bwMode="auto">
          <a:xfrm>
            <a:off x="2699792" y="3140968"/>
            <a:ext cx="4320000" cy="28800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7030A0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69443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signalling</a:t>
            </a:r>
            <a:endParaRPr lang="ar-IQ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71546"/>
            <a:ext cx="8750206" cy="5786454"/>
          </a:xfrm>
        </p:spPr>
        <p:txBody>
          <a:bodyPr/>
          <a:lstStyle/>
          <a:p>
            <a:pPr marL="68580" indent="0" algn="just" rtl="0">
              <a:buNone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Synaptic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signalling</a:t>
            </a:r>
            <a:r>
              <a:rPr lang="en-GB" dirty="0" smtClean="0">
                <a:solidFill>
                  <a:srgbClr val="FFC000"/>
                </a:solidFill>
              </a:rPr>
              <a:t> is performed by neurons that transmit signals electrically along their axons and release neurotransmitters at synapses, which are often located far away from the cell body. </a:t>
            </a:r>
            <a:endParaRPr lang="en-US" dirty="0" smtClean="0">
              <a:solidFill>
                <a:srgbClr val="FFC000"/>
              </a:solidFill>
            </a:endParaRPr>
          </a:p>
          <a:p>
            <a:pPr marL="68580" indent="0">
              <a:buNone/>
            </a:pPr>
            <a:endParaRPr lang="ar-IQ" dirty="0"/>
          </a:p>
        </p:txBody>
      </p:sp>
      <p:pic>
        <p:nvPicPr>
          <p:cNvPr id="4" name="Picture 3" descr="figure 15-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6" r="52937" b="2702"/>
          <a:stretch/>
        </p:blipFill>
        <p:spPr bwMode="auto">
          <a:xfrm>
            <a:off x="2857488" y="3214686"/>
            <a:ext cx="3600000" cy="28800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7030A0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29684" cy="928694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signalling</a:t>
            </a:r>
            <a:endParaRPr lang="ar-IQ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643998" cy="5572164"/>
          </a:xfrm>
        </p:spPr>
        <p:txBody>
          <a:bodyPr/>
          <a:lstStyle/>
          <a:p>
            <a:pPr marL="68580" indent="0" algn="just" rtl="0">
              <a:buNone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Endocrine</a:t>
            </a:r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signalling</a:t>
            </a:r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depends on endocrine cells, which secrete hormones into the bloodstream that are then distributed widely throughout the body. </a:t>
            </a:r>
            <a:endParaRPr lang="en-US" dirty="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8580" indent="0">
              <a:buNone/>
            </a:pPr>
            <a:endParaRPr lang="ar-IQ" dirty="0"/>
          </a:p>
        </p:txBody>
      </p:sp>
      <p:pic>
        <p:nvPicPr>
          <p:cNvPr id="4" name="Picture 3" descr="figure 15-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5" t="48847" r="-900" b="2306"/>
          <a:stretch/>
        </p:blipFill>
        <p:spPr bwMode="auto">
          <a:xfrm>
            <a:off x="2411760" y="3212976"/>
            <a:ext cx="4320000" cy="32400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00FF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501122" cy="72008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signalling</a:t>
            </a:r>
            <a:endParaRPr lang="ar-IQ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6021288"/>
          </a:xfrm>
        </p:spPr>
        <p:txBody>
          <a:bodyPr>
            <a:normAutofit fontScale="92500"/>
          </a:bodyPr>
          <a:lstStyle/>
          <a:p>
            <a:pPr algn="just" rtl="0"/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animal cell's dependence on </a:t>
            </a:r>
            <a:r>
              <a:rPr lang="en-GB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</a:t>
            </a:r>
            <a:r>
              <a:rPr lang="en-GB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extracellular signals</a:t>
            </a:r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Each cell type displays a set of receptors that enables it to respond to a corresponding set of signal molecules produced by other cells. These signal molecules work in combinations to regulate the behaviour of the cell.</a:t>
            </a:r>
          </a:p>
          <a:p>
            <a:pPr algn="just" rtl="0"/>
            <a:endParaRPr lang="en-GB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rtl="0"/>
            <a:r>
              <a:rPr lang="en-GB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shown here, an individual cell requires multiple signals to survive (blue arrows) and additional signals to divide (red arrow) or differentiate (green arrows). If deprived of appropriate survival signals, a cell will undergo a form of cell suicide known as programmed cell death, or apoptosis. </a:t>
            </a:r>
            <a:endParaRPr lang="en-US" dirty="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</TotalTime>
  <Words>473</Words>
  <Application>Microsoft Office PowerPoint</Application>
  <PresentationFormat>On-screen Show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Metro</vt:lpstr>
      <vt:lpstr>Cell Biology Lec (13 )  Cell signalling </vt:lpstr>
      <vt:lpstr>Cell signalling</vt:lpstr>
      <vt:lpstr>Cell signalling</vt:lpstr>
      <vt:lpstr>Cell signaling</vt:lpstr>
      <vt:lpstr>Cell signaling</vt:lpstr>
      <vt:lpstr>Cell signalling</vt:lpstr>
      <vt:lpstr>Cell signalling</vt:lpstr>
      <vt:lpstr>Cell signalling</vt:lpstr>
      <vt:lpstr>Cell signalling</vt:lpstr>
      <vt:lpstr>As shown here, an individual cell requires multiple signals to survive (blue arrows) and additional signals to divide (red arrow) or differentiate (green arrows). If deprived of appropriate survival signals, a cell will undergo a form of cell suicide known as programmed cell death, or apoptosis.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signalling </dc:title>
  <dc:creator>max</dc:creator>
  <cp:lastModifiedBy>Nice</cp:lastModifiedBy>
  <cp:revision>14</cp:revision>
  <dcterms:created xsi:type="dcterms:W3CDTF">2015-04-17T19:57:17Z</dcterms:created>
  <dcterms:modified xsi:type="dcterms:W3CDTF">2018-07-25T16:19:03Z</dcterms:modified>
</cp:coreProperties>
</file>